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11"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1032"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4" presId="urn:microsoft.com/office/officeart/2005/8/layout/hList7"/>
    <dgm:cxn modelId="{6B7A22E3-D11B-45E2-A63F-B9E05EFC9766}" srcId="{DF80E162-BDF5-4249-87E0-86D5A7D970EF}" destId="{C11E9EB8-B6EB-4E70-B5A1-0DC55A504D2E}" srcOrd="3"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4"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10/11/2023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Later, we’ll talk about how a DevOps approach helps decrease the cost of the SDLC by moving some of the testing practices to earlier in the development process.</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their workforce on DevOps and cloud technologies. </a:t>
            </a:r>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opensource.com/article/18/6/life-cycle-software-bug" TargetMode="External"/><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5.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0.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www.pexels.com/photo/person-using-macbook-1181258/" TargetMode="External"/><Relationship Id="rId10" Type="http://schemas.openxmlformats.org/officeDocument/2006/relationships/image" Target="../media/image35.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12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12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12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12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12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12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1200"/>
              </a:spcAft>
              <a:buFont typeface="Arial" panose="020B0604020202020204" pitchFamily="34" charset="0"/>
              <a:buChar char="•"/>
            </a:pPr>
            <a:r>
              <a:rPr lang="en-US" sz="1400" dirty="0"/>
              <a:t>DORA Metrics – A set of scientifically shown metrics that separate successful development groups from struggling development groups.</a:t>
            </a:r>
          </a:p>
          <a:p>
            <a:pPr marL="285750" indent="-285750">
              <a:lnSpc>
                <a:spcPct val="90000"/>
              </a:lnSpc>
              <a:spcAft>
                <a:spcPts val="1200"/>
              </a:spcAft>
              <a:buFont typeface="Arial" panose="020B0604020202020204" pitchFamily="34" charset="0"/>
              <a:buChar char="•"/>
            </a:pPr>
            <a:r>
              <a:rPr lang="en-US" sz="1400" dirty="0"/>
              <a:t>Containerization – A deployment process that bundles application code with all the files it needs to run on any infrastructure.</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92500" lnSpcReduction="20000"/>
          </a:bodyPr>
          <a:lstStyle/>
          <a:p>
            <a:pPr marL="285750" indent="-285750">
              <a:spcAft>
                <a:spcPts val="1200"/>
              </a:spcAft>
              <a:buFont typeface="Arial" panose="020B0604020202020204" pitchFamily="34" charset="0"/>
              <a:buChar char="•"/>
            </a:pPr>
            <a:r>
              <a:rPr lang="en-US" sz="2000" dirty="0"/>
              <a:t>Conference room on-site</a:t>
            </a:r>
          </a:p>
          <a:p>
            <a:pPr marL="285750" indent="-285750">
              <a:spcAft>
                <a:spcPts val="1200"/>
              </a:spcAft>
              <a:buFont typeface="Arial" panose="020B0604020202020204" pitchFamily="34" charset="0"/>
              <a:buChar char="•"/>
            </a:pPr>
            <a:r>
              <a:rPr lang="en-US" sz="2000" dirty="0"/>
              <a:t>Need table, chairs, whiteboard, and projector or big screen</a:t>
            </a:r>
          </a:p>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904509863"/>
              </p:ext>
            </p:extLst>
          </p:nvPr>
        </p:nvGraphicFramePr>
        <p:xfrm>
          <a:off x="838200" y="914928"/>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2735918991"/>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08806082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04930"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fade">
                                      <p:cBhvr>
                                        <p:cTn id="103" dur="500"/>
                                        <p:tgtEl>
                                          <p:spTgt spid="12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fade">
                                      <p:cBhvr>
                                        <p:cTn id="52" dur="500"/>
                                        <p:tgtEl>
                                          <p:spTgt spid="115"/>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a:bodyPr>
          <a:lstStyle/>
          <a:p>
            <a:r>
              <a:rPr lang="en-US" u="sng" dirty="0"/>
              <a:t>Transformation Program</a:t>
            </a:r>
          </a:p>
          <a:p>
            <a:pPr marL="342900" indent="-342900">
              <a:buFont typeface="Arial" panose="020B0604020202020204" pitchFamily="34" charset="0"/>
              <a:buChar char="•"/>
            </a:pPr>
            <a:r>
              <a:rPr lang="en-US"/>
              <a:t>Shorter cycle </a:t>
            </a:r>
            <a:r>
              <a:rPr lang="en-US" dirty="0"/>
              <a:t>t</a:t>
            </a:r>
            <a:r>
              <a:rPr lang="en-US"/>
              <a:t>imes</a:t>
            </a:r>
            <a:endParaRPr lang="en-US" dirty="0"/>
          </a:p>
          <a:p>
            <a:pPr marL="342900" indent="-342900">
              <a:buFont typeface="Arial" panose="020B0604020202020204" pitchFamily="34" charset="0"/>
              <a:buChar char="•"/>
            </a:pPr>
            <a:r>
              <a:rPr lang="en-US" dirty="0"/>
              <a:t>Reduced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26</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08287" y="1884734"/>
            <a:ext cx="8006644" cy="4462760"/>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b="0" dirty="0">
                <a:effectLst/>
                <a:latin typeface="Consolas" panose="020B0609020204030204" pitchFamily="49" charset="0"/>
              </a:rPr>
              <a:t>Continuous Integration and Continuous Delivery</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CI/CD pipeline</a:t>
            </a:r>
          </a:p>
          <a:p>
            <a:pPr marL="285750" indent="-285750">
              <a:spcAft>
                <a:spcPts val="24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24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2400"/>
              </a:spcAft>
              <a:buFont typeface="Arial" panose="020B0604020202020204" pitchFamily="34" charset="0"/>
              <a:buChar char="•"/>
            </a:pPr>
            <a:r>
              <a:rPr lang="en-US" b="0" dirty="0">
                <a:effectLst/>
                <a:latin typeface="Consolas" panose="020B0609020204030204" pitchFamily="49" charset="0"/>
              </a:rPr>
              <a:t>Deploy code to the cloud (AWS)</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3.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1557</TotalTime>
  <Words>2278</Words>
  <Application>Microsoft Office PowerPoint</Application>
  <PresentationFormat>Widescreen</PresentationFormat>
  <Paragraphs>314</Paragraphs>
  <Slides>27</Slides>
  <Notes>23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“Move XYZ's on-premises product suite to a cloud-based solution while also improving the sustainability of XYZ's products”</vt:lpstr>
      <vt:lpstr>Objectives and Milestones</vt:lpstr>
      <vt:lpstr>Techniques and Skills</vt:lpstr>
      <vt:lpstr>DevOps Techniques and Skills </vt:lpstr>
      <vt:lpstr>Delivery Structure</vt:lpstr>
      <vt:lpstr>Pilot Cohort</vt:lpstr>
      <vt:lpstr>Schedule</vt:lpstr>
      <vt:lpstr>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40</cp:revision>
  <dcterms:created xsi:type="dcterms:W3CDTF">2023-10-06T19:09:32Z</dcterms:created>
  <dcterms:modified xsi:type="dcterms:W3CDTF">2023-10-11T19:53:26Z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